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7" r:id="rId3"/>
    <p:sldId id="318" r:id="rId4"/>
    <p:sldId id="319" r:id="rId5"/>
    <p:sldId id="325" r:id="rId6"/>
    <p:sldId id="327" r:id="rId7"/>
    <p:sldId id="326" r:id="rId8"/>
    <p:sldId id="320" r:id="rId9"/>
    <p:sldId id="321" r:id="rId10"/>
    <p:sldId id="322" r:id="rId11"/>
    <p:sldId id="323" r:id="rId12"/>
    <p:sldId id="324" r:id="rId13"/>
    <p:sldId id="333" r:id="rId14"/>
    <p:sldId id="328" r:id="rId15"/>
    <p:sldId id="329" r:id="rId16"/>
    <p:sldId id="330" r:id="rId17"/>
    <p:sldId id="331" r:id="rId18"/>
    <p:sldId id="332" r:id="rId19"/>
    <p:sldId id="334" r:id="rId20"/>
    <p:sldId id="337" r:id="rId21"/>
    <p:sldId id="338" r:id="rId22"/>
    <p:sldId id="336" r:id="rId23"/>
    <p:sldId id="339" r:id="rId24"/>
    <p:sldId id="341" r:id="rId25"/>
    <p:sldId id="340" r:id="rId26"/>
    <p:sldId id="342" r:id="rId27"/>
    <p:sldId id="343" r:id="rId28"/>
    <p:sldId id="348" r:id="rId29"/>
    <p:sldId id="344" r:id="rId30"/>
    <p:sldId id="345" r:id="rId31"/>
    <p:sldId id="346" r:id="rId32"/>
    <p:sldId id="335" r:id="rId33"/>
    <p:sldId id="34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utdos.ir/contents/indomethacin-drug-information?search=polyhydramnios%20management&amp;topicRef=6781&amp;source=see_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/>
              <a:t>Amniotic Fluid </a:t>
            </a:r>
            <a:r>
              <a:rPr lang="en-US" sz="2800" b="1" dirty="0" err="1" smtClean="0"/>
              <a:t>Abnormalitis</a:t>
            </a:r>
            <a:endParaRPr lang="en-US" sz="28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By </a:t>
            </a:r>
            <a:r>
              <a:rPr lang="en-US" sz="1800" dirty="0" err="1" smtClean="0"/>
              <a:t>Dr</a:t>
            </a:r>
            <a:r>
              <a:rPr lang="en-US" sz="1800" dirty="0" smtClean="0"/>
              <a:t> </a:t>
            </a:r>
            <a:r>
              <a:rPr lang="en-US" sz="1800" dirty="0" err="1" smtClean="0"/>
              <a:t>shabani</a:t>
            </a:r>
            <a:endParaRPr lang="en-US" sz="1800" dirty="0" smtClean="0"/>
          </a:p>
          <a:p>
            <a:r>
              <a:rPr lang="en-US" sz="1800" dirty="0" err="1" smtClean="0"/>
              <a:t>Shahid</a:t>
            </a:r>
            <a:r>
              <a:rPr lang="en-US" sz="1800" dirty="0" smtClean="0"/>
              <a:t> </a:t>
            </a:r>
            <a:r>
              <a:rPr lang="en-US" sz="1800" dirty="0" err="1" smtClean="0"/>
              <a:t>Beheshti</a:t>
            </a:r>
            <a:r>
              <a:rPr lang="en-US" sz="1800" dirty="0" smtClean="0"/>
              <a:t> university of medical sciences</a:t>
            </a:r>
          </a:p>
          <a:p>
            <a:r>
              <a:rPr lang="en-US" sz="1800" dirty="0" err="1" smtClean="0"/>
              <a:t>perinatologist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61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2732"/>
            <a:ext cx="9601196" cy="7469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Third trimester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1831"/>
            <a:ext cx="9601196" cy="452048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  </a:t>
            </a:r>
            <a:r>
              <a:rPr lang="en-US" dirty="0" err="1"/>
              <a:t>Oligohydramnios</a:t>
            </a:r>
            <a:r>
              <a:rPr lang="en-US" dirty="0"/>
              <a:t> first diagnosed in the third trimester is often </a:t>
            </a:r>
            <a:r>
              <a:rPr lang="en-US" dirty="0" smtClean="0"/>
              <a:t>PPROM</a:t>
            </a:r>
          </a:p>
          <a:p>
            <a:pPr algn="l" rtl="0"/>
            <a:r>
              <a:rPr lang="en-US" dirty="0" smtClean="0"/>
              <a:t>Other causes: </a:t>
            </a:r>
          </a:p>
          <a:p>
            <a:pPr algn="l" rtl="0"/>
            <a:r>
              <a:rPr lang="en-US" dirty="0" err="1" smtClean="0"/>
              <a:t>uteroplacental</a:t>
            </a:r>
            <a:r>
              <a:rPr lang="en-US" dirty="0" smtClean="0"/>
              <a:t> </a:t>
            </a:r>
            <a:r>
              <a:rPr lang="en-US" dirty="0"/>
              <a:t>insufficiency </a:t>
            </a:r>
            <a:r>
              <a:rPr lang="en-US" dirty="0" smtClean="0"/>
              <a:t>(FGR</a:t>
            </a:r>
            <a:r>
              <a:rPr lang="en-US" dirty="0"/>
              <a:t>, preeclampsia, and/or chronic abruption) </a:t>
            </a:r>
            <a:r>
              <a:rPr lang="en-US" dirty="0" smtClean="0"/>
              <a:t>&amp; </a:t>
            </a:r>
            <a:r>
              <a:rPr lang="en-US" dirty="0"/>
              <a:t>fetal </a:t>
            </a:r>
            <a:r>
              <a:rPr lang="en-US" dirty="0" smtClean="0"/>
              <a:t>anomalies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In addition, many cases are </a:t>
            </a:r>
            <a:r>
              <a:rPr lang="en-US" dirty="0" smtClean="0"/>
              <a:t>idiopathic</a:t>
            </a:r>
          </a:p>
          <a:p>
            <a:pPr algn="l" rtl="0"/>
            <a:r>
              <a:rPr lang="en-US" dirty="0" smtClean="0"/>
              <a:t>Fetal </a:t>
            </a:r>
            <a:r>
              <a:rPr lang="en-US" dirty="0"/>
              <a:t>TORCH (toxoplasma </a:t>
            </a:r>
            <a:r>
              <a:rPr lang="en-US" dirty="0" err="1"/>
              <a:t>gondii</a:t>
            </a:r>
            <a:r>
              <a:rPr lang="en-US" dirty="0"/>
              <a:t>, rubella virus, cytomegalovirus, herpes simplex virus) and parvovirus B19 infections are uncommon but may be associated with second- or third-trimester </a:t>
            </a:r>
            <a:r>
              <a:rPr lang="en-US" dirty="0" err="1" smtClean="0"/>
              <a:t>oligohydramnios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err="1" smtClean="0"/>
              <a:t>Oligohydramnios</a:t>
            </a:r>
            <a:r>
              <a:rPr lang="en-US" dirty="0" smtClean="0"/>
              <a:t> </a:t>
            </a:r>
            <a:r>
              <a:rPr lang="en-US" dirty="0"/>
              <a:t>is more prevalent in </a:t>
            </a:r>
            <a:r>
              <a:rPr lang="en-US" dirty="0" err="1"/>
              <a:t>postterm</a:t>
            </a:r>
            <a:r>
              <a:rPr lang="en-US" dirty="0"/>
              <a:t> pregnancies since </a:t>
            </a:r>
            <a:r>
              <a:rPr lang="en-US" dirty="0" smtClean="0"/>
              <a:t>AF normally </a:t>
            </a:r>
            <a:r>
              <a:rPr lang="en-US" dirty="0"/>
              <a:t>begins to decline late in the third trimester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3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9699"/>
          </a:xfrm>
        </p:spPr>
        <p:txBody>
          <a:bodyPr/>
          <a:lstStyle/>
          <a:p>
            <a:pPr rtl="0"/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1831"/>
            <a:ext cx="9601196" cy="45333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Patients with newly diagnosed </a:t>
            </a:r>
            <a:r>
              <a:rPr lang="en-US" dirty="0" err="1" smtClean="0"/>
              <a:t>oligo</a:t>
            </a:r>
            <a:r>
              <a:rPr lang="en-US" dirty="0" smtClean="0"/>
              <a:t> </a:t>
            </a:r>
            <a:r>
              <a:rPr lang="en-US" dirty="0"/>
              <a:t>early in </a:t>
            </a:r>
            <a:r>
              <a:rPr lang="en-US" dirty="0" smtClean="0"/>
              <a:t>3 trimester </a:t>
            </a:r>
            <a:r>
              <a:rPr lang="en-US" dirty="0"/>
              <a:t>undergo evaluation of possible causes and daily </a:t>
            </a:r>
            <a:r>
              <a:rPr lang="en-US" dirty="0" smtClean="0"/>
              <a:t>NSTs </a:t>
            </a:r>
            <a:r>
              <a:rPr lang="en-US" dirty="0"/>
              <a:t>until fetal status is </a:t>
            </a:r>
            <a:r>
              <a:rPr lang="en-US" dirty="0" smtClean="0"/>
              <a:t>clarified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Patients with </a:t>
            </a:r>
            <a:r>
              <a:rPr lang="en-US" dirty="0" err="1"/>
              <a:t>anhydramnios</a:t>
            </a:r>
            <a:r>
              <a:rPr lang="en-US" dirty="0"/>
              <a:t> are </a:t>
            </a:r>
            <a:r>
              <a:rPr lang="en-US" dirty="0" smtClean="0"/>
              <a:t>hospitalized </a:t>
            </a:r>
            <a:r>
              <a:rPr lang="en-US" dirty="0"/>
              <a:t>for both diagnostic evaluation &amp;</a:t>
            </a:r>
            <a:r>
              <a:rPr lang="en-US" dirty="0" smtClean="0"/>
              <a:t> </a:t>
            </a:r>
            <a:r>
              <a:rPr lang="en-US" dirty="0"/>
              <a:t>fetal </a:t>
            </a:r>
            <a:r>
              <a:rPr lang="en-US" dirty="0" smtClean="0"/>
              <a:t>surveillances</a:t>
            </a:r>
          </a:p>
          <a:p>
            <a:pPr algn="l" rtl="0"/>
            <a:r>
              <a:rPr lang="en-US" dirty="0" smtClean="0"/>
              <a:t>Maternal </a:t>
            </a:r>
            <a:r>
              <a:rPr lang="en-US" dirty="0"/>
              <a:t>and </a:t>
            </a:r>
            <a:r>
              <a:rPr lang="en-US" dirty="0" smtClean="0"/>
              <a:t>FH and </a:t>
            </a:r>
            <a:r>
              <a:rPr lang="en-US" dirty="0"/>
              <a:t>a targeted </a:t>
            </a:r>
            <a:r>
              <a:rPr lang="en-US" dirty="0" err="1" smtClean="0"/>
              <a:t>Ph.E</a:t>
            </a:r>
            <a:r>
              <a:rPr lang="en-US" dirty="0" smtClean="0"/>
              <a:t> </a:t>
            </a:r>
            <a:r>
              <a:rPr lang="en-US" dirty="0"/>
              <a:t>to look for maternal and familial conditions that may be associated with </a:t>
            </a:r>
            <a:r>
              <a:rPr lang="en-US" dirty="0" err="1" smtClean="0"/>
              <a:t>oligo</a:t>
            </a:r>
            <a:endParaRPr lang="en-US" dirty="0" smtClean="0"/>
          </a:p>
          <a:p>
            <a:pPr algn="l" rtl="0"/>
            <a:r>
              <a:rPr lang="en-US" dirty="0"/>
              <a:t>Maternal medications that cause </a:t>
            </a:r>
            <a:r>
              <a:rPr lang="en-US" dirty="0" err="1" smtClean="0"/>
              <a:t>oligo</a:t>
            </a:r>
            <a:r>
              <a:rPr lang="en-US" dirty="0" smtClean="0"/>
              <a:t> </a:t>
            </a:r>
            <a:r>
              <a:rPr lang="en-US" dirty="0"/>
              <a:t>affect fetal urination and do not cause </a:t>
            </a:r>
            <a:r>
              <a:rPr lang="en-US" dirty="0" smtClean="0"/>
              <a:t>FGR, </a:t>
            </a:r>
            <a:r>
              <a:rPr lang="en-US" dirty="0"/>
              <a:t>whereas maternal medical disorders often result in </a:t>
            </a:r>
            <a:r>
              <a:rPr lang="en-US" dirty="0" err="1"/>
              <a:t>uteroplacental</a:t>
            </a:r>
            <a:r>
              <a:rPr lang="en-US" dirty="0"/>
              <a:t> insufficiency, leading to both </a:t>
            </a:r>
            <a:r>
              <a:rPr lang="en-US" dirty="0" smtClean="0"/>
              <a:t>FGR </a:t>
            </a:r>
            <a:r>
              <a:rPr lang="en-US" dirty="0"/>
              <a:t>and </a:t>
            </a:r>
            <a:r>
              <a:rPr lang="en-US" dirty="0" err="1" smtClean="0"/>
              <a:t>oligo</a:t>
            </a:r>
            <a:endParaRPr lang="en-US" dirty="0" smtClean="0"/>
          </a:p>
          <a:p>
            <a:pPr algn="l" rtl="0"/>
            <a:r>
              <a:rPr lang="en-US" dirty="0"/>
              <a:t>Rule out </a:t>
            </a:r>
            <a:r>
              <a:rPr lang="en-US" dirty="0" smtClean="0"/>
              <a:t>PROM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4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/>
          <a:lstStyle/>
          <a:p>
            <a:r>
              <a:rPr lang="en-US" b="1" dirty="0"/>
              <a:t>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370" y="1751527"/>
            <a:ext cx="9601196" cy="4597757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Assessment for fetal anomalies </a:t>
            </a:r>
            <a:r>
              <a:rPr lang="en-US" dirty="0" smtClean="0"/>
              <a:t>particularly </a:t>
            </a:r>
            <a:r>
              <a:rPr lang="en-US" dirty="0"/>
              <a:t>assessment of </a:t>
            </a:r>
            <a:r>
              <a:rPr lang="en-US" dirty="0" smtClean="0"/>
              <a:t>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Kidneys &amp; Bladder </a:t>
            </a:r>
          </a:p>
          <a:p>
            <a:pPr algn="l" rtl="0"/>
            <a:r>
              <a:rPr lang="en-US" dirty="0" smtClean="0"/>
              <a:t>Umbilical </a:t>
            </a:r>
            <a:r>
              <a:rPr lang="en-US" dirty="0"/>
              <a:t>cord fetal insertion site and vessel number</a:t>
            </a:r>
          </a:p>
          <a:p>
            <a:pPr algn="l" rtl="0"/>
            <a:r>
              <a:rPr lang="en-US" dirty="0" smtClean="0"/>
              <a:t>Fetal </a:t>
            </a:r>
            <a:r>
              <a:rPr lang="en-US" dirty="0"/>
              <a:t>sex (males are prone to renal dysplasia and agenesis, </a:t>
            </a:r>
            <a:r>
              <a:rPr lang="en-US" dirty="0" smtClean="0"/>
              <a:t>PUV)</a:t>
            </a:r>
            <a:endParaRPr lang="en-US" dirty="0"/>
          </a:p>
          <a:p>
            <a:pPr algn="l" rtl="0"/>
            <a:r>
              <a:rPr lang="en-US" dirty="0" smtClean="0"/>
              <a:t>Second-trimester </a:t>
            </a:r>
            <a:r>
              <a:rPr lang="en-US" dirty="0"/>
              <a:t>markers suggestive of </a:t>
            </a:r>
            <a:r>
              <a:rPr lang="en-US" dirty="0" smtClean="0"/>
              <a:t>aneuploidy</a:t>
            </a:r>
          </a:p>
          <a:p>
            <a:pPr algn="l" rtl="0"/>
            <a:r>
              <a:rPr lang="en-US" dirty="0"/>
              <a:t>FGR </a:t>
            </a:r>
          </a:p>
          <a:p>
            <a:pPr algn="l" rtl="0"/>
            <a:r>
              <a:rPr lang="en-US" dirty="0" smtClean="0"/>
              <a:t>Placental </a:t>
            </a:r>
            <a:r>
              <a:rPr lang="en-US" dirty="0"/>
              <a:t>abnormalities (</a:t>
            </a:r>
            <a:r>
              <a:rPr lang="en-US" dirty="0" err="1"/>
              <a:t>eg</a:t>
            </a:r>
            <a:r>
              <a:rPr lang="en-US" dirty="0"/>
              <a:t>, chronic </a:t>
            </a:r>
            <a:r>
              <a:rPr lang="en-US" dirty="0" smtClean="0"/>
              <a:t>abruption)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/>
              <a:t>Doppler</a:t>
            </a:r>
            <a:r>
              <a:rPr lang="en-US" dirty="0"/>
              <a:t> </a:t>
            </a:r>
            <a:r>
              <a:rPr lang="en-US" dirty="0" smtClean="0"/>
              <a:t>: </a:t>
            </a:r>
            <a:r>
              <a:rPr lang="en-US" dirty="0"/>
              <a:t>There is no clear role for Doppler imaging in the evaluation of fetuses with kidneys and isolated </a:t>
            </a:r>
            <a:r>
              <a:rPr lang="en-US" dirty="0" err="1" smtClean="0"/>
              <a:t>oligohydramnios</a:t>
            </a:r>
            <a:endParaRPr lang="en-US" dirty="0" smtClean="0"/>
          </a:p>
          <a:p>
            <a:pPr algn="l" rtl="0"/>
            <a:r>
              <a:rPr lang="en-US" dirty="0"/>
              <a:t>presence of renal arteries when the kidneys are not well visualized 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75457"/>
          </a:xfrm>
        </p:spPr>
        <p:txBody>
          <a:bodyPr/>
          <a:lstStyle/>
          <a:p>
            <a:r>
              <a:rPr lang="en-US" b="1" dirty="0"/>
              <a:t>Genetic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/>
              <a:t>If fetal anomalies are identified, offering fetal diagnostic genetic testing (amniocentesis for microarray on </a:t>
            </a:r>
            <a:r>
              <a:rPr lang="en-US" dirty="0" err="1"/>
              <a:t>amniocytes</a:t>
            </a:r>
            <a:r>
              <a:rPr lang="en-US" dirty="0"/>
              <a:t>) is </a:t>
            </a:r>
            <a:r>
              <a:rPr lang="en-US" dirty="0" smtClean="0"/>
              <a:t>routine.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For </a:t>
            </a:r>
            <a:r>
              <a:rPr lang="en-US" dirty="0"/>
              <a:t>patients who decline amniocentesis, we offer a noninvasive screening test (cell-free DNA)</a:t>
            </a:r>
          </a:p>
        </p:txBody>
      </p:sp>
    </p:spTree>
    <p:extLst>
      <p:ext uri="{BB962C8B-B14F-4D97-AF65-F5344CB8AC3E}">
        <p14:creationId xmlns:p14="http://schemas.microsoft.com/office/powerpoint/2010/main" val="341897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0160"/>
            <a:ext cx="9601196" cy="1303867"/>
          </a:xfrm>
        </p:spPr>
        <p:txBody>
          <a:bodyPr/>
          <a:lstStyle/>
          <a:p>
            <a:r>
              <a:rPr lang="en-US" b="1" dirty="0"/>
              <a:t>Diagnostic maternal hydration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–Oral </a:t>
            </a:r>
            <a:r>
              <a:rPr lang="en-US" dirty="0"/>
              <a:t>hydration with one to two liters of water may be an alternative to </a:t>
            </a:r>
            <a:r>
              <a:rPr lang="en-US" dirty="0" err="1"/>
              <a:t>amnioinfusion</a:t>
            </a:r>
            <a:r>
              <a:rPr lang="en-US" dirty="0"/>
              <a:t> to transiently increase AFV for up to 48 hours, particularly in hypovolemic patients. This approach is easier and safer than intravenous (IV) fluid administration or </a:t>
            </a:r>
            <a:r>
              <a:rPr lang="en-US" dirty="0" err="1" smtClean="0"/>
              <a:t>amnioinfusion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maternal hydration was most effective in pregnancies with isolated </a:t>
            </a:r>
            <a:r>
              <a:rPr lang="en-US" dirty="0" err="1"/>
              <a:t>oligohydramnios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6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2274"/>
          </a:xfrm>
        </p:spPr>
        <p:txBody>
          <a:bodyPr/>
          <a:lstStyle/>
          <a:p>
            <a:r>
              <a:rPr lang="en-US" b="1" dirty="0"/>
              <a:t>Laboratory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No routine testing is required.</a:t>
            </a:r>
          </a:p>
          <a:p>
            <a:pPr algn="l" rtl="0"/>
            <a:r>
              <a:rPr lang="en-US" dirty="0" smtClean="0"/>
              <a:t>Testing maternal serum or AF for an infection-related etiology (maternal TORCH [toxoplasma </a:t>
            </a:r>
            <a:r>
              <a:rPr lang="en-US" dirty="0" err="1" smtClean="0"/>
              <a:t>gondii</a:t>
            </a:r>
            <a:r>
              <a:rPr lang="en-US" dirty="0" smtClean="0"/>
              <a:t>, rubella virus, cytomegalovirus, herpes simplex virus] and parvovirus 19 infection) depends on the degree of suspicion (</a:t>
            </a:r>
            <a:r>
              <a:rPr lang="en-US" dirty="0" err="1" smtClean="0"/>
              <a:t>eg</a:t>
            </a:r>
            <a:r>
              <a:rPr lang="en-US" dirty="0" smtClean="0"/>
              <a:t>, suggestive maternal </a:t>
            </a:r>
            <a:r>
              <a:rPr lang="en-US" dirty="0" err="1" smtClean="0"/>
              <a:t>Hx</a:t>
            </a:r>
            <a:r>
              <a:rPr lang="en-US" dirty="0" smtClean="0"/>
              <a:t> and symptoms, other fetal abnormalities on ultrasound)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5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Oligohydramnios</a:t>
            </a:r>
            <a:r>
              <a:rPr lang="en-US" b="1" dirty="0"/>
              <a:t> after amniocentesis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An exception to the poor prognosis described above is </a:t>
            </a:r>
            <a:r>
              <a:rPr lang="en-US" dirty="0" err="1"/>
              <a:t>oligohydramnios</a:t>
            </a:r>
            <a:r>
              <a:rPr lang="en-US" dirty="0"/>
              <a:t> related to second-trimester amniocentesis. In these cases, the membranes often "reseal," amniotic fluid </a:t>
            </a:r>
            <a:r>
              <a:rPr lang="en-US" dirty="0" err="1"/>
              <a:t>reaccumulates</a:t>
            </a:r>
            <a:r>
              <a:rPr lang="en-US" dirty="0"/>
              <a:t>, and pregnancy outcome is normal</a:t>
            </a:r>
          </a:p>
        </p:txBody>
      </p:sp>
    </p:spTree>
    <p:extLst>
      <p:ext uri="{BB962C8B-B14F-4D97-AF65-F5344CB8AC3E}">
        <p14:creationId xmlns:p14="http://schemas.microsoft.com/office/powerpoint/2010/main" val="23302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7738"/>
            <a:ext cx="9601196" cy="9496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Timing of delivery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57589"/>
            <a:ext cx="9601196" cy="391827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err="1" smtClean="0"/>
              <a:t>Oligohydramnios</a:t>
            </a:r>
            <a:r>
              <a:rPr lang="en-US" b="1" dirty="0" smtClean="0"/>
              <a:t> </a:t>
            </a:r>
            <a:r>
              <a:rPr lang="en-US" b="1" dirty="0"/>
              <a:t>of known etiology </a:t>
            </a:r>
            <a:r>
              <a:rPr lang="en-US" dirty="0" smtClean="0"/>
              <a:t>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/>
              <a:t> </a:t>
            </a:r>
            <a:r>
              <a:rPr lang="en-US" dirty="0"/>
              <a:t>The indications for delivery in pregnancies with </a:t>
            </a:r>
            <a:r>
              <a:rPr lang="en-US" dirty="0" err="1"/>
              <a:t>oligohydramnios</a:t>
            </a:r>
            <a:r>
              <a:rPr lang="en-US" dirty="0"/>
              <a:t> attributable to a specific condition </a:t>
            </a:r>
            <a:r>
              <a:rPr lang="en-US" dirty="0" smtClean="0"/>
              <a:t>: preeclampsia</a:t>
            </a:r>
            <a:r>
              <a:rPr lang="en-US" dirty="0"/>
              <a:t>, PROM, FGR, congenital anomaly, </a:t>
            </a:r>
            <a:r>
              <a:rPr lang="en-US" dirty="0" err="1"/>
              <a:t>postterm</a:t>
            </a:r>
            <a:r>
              <a:rPr lang="en-US" dirty="0"/>
              <a:t> </a:t>
            </a:r>
            <a:r>
              <a:rPr lang="en-US" dirty="0" smtClean="0"/>
              <a:t>pregnancy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Idiopathic </a:t>
            </a:r>
            <a:r>
              <a:rPr lang="en-US" b="1" dirty="0" err="1"/>
              <a:t>oligohydramnios</a:t>
            </a:r>
            <a:r>
              <a:rPr lang="en-US" dirty="0"/>
              <a:t> </a:t>
            </a:r>
            <a:r>
              <a:rPr lang="en-US" dirty="0" smtClean="0"/>
              <a:t>(ACOG):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In pregnancies with idiopathic </a:t>
            </a:r>
            <a:r>
              <a:rPr lang="en-US" dirty="0" err="1" smtClean="0"/>
              <a:t>oligo</a:t>
            </a:r>
            <a:r>
              <a:rPr lang="en-US" dirty="0" smtClean="0"/>
              <a:t> </a:t>
            </a:r>
            <a:r>
              <a:rPr lang="en-US" dirty="0"/>
              <a:t>and reassuring fetal testing we suggest delivery at </a:t>
            </a:r>
            <a:r>
              <a:rPr lang="en-US" dirty="0" smtClean="0"/>
              <a:t>36 </a:t>
            </a:r>
            <a:r>
              <a:rPr lang="en-US" dirty="0"/>
              <a:t>to 37+6 </a:t>
            </a:r>
            <a:r>
              <a:rPr lang="en-US" dirty="0" smtClean="0"/>
              <a:t>w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diagnosed later </a:t>
            </a:r>
            <a:r>
              <a:rPr lang="en-US" dirty="0" smtClean="0"/>
              <a:t>If </a:t>
            </a:r>
            <a:r>
              <a:rPr lang="en-US" dirty="0"/>
              <a:t>diagnosed later </a:t>
            </a:r>
            <a:r>
              <a:rPr lang="en-US" dirty="0" smtClean="0"/>
              <a:t>: </a:t>
            </a:r>
            <a:r>
              <a:rPr lang="en-US" dirty="0"/>
              <a:t>at </a:t>
            </a:r>
            <a:r>
              <a:rPr lang="en-US" dirty="0" err="1" smtClean="0"/>
              <a:t>Dx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1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Intrapartum</a:t>
            </a:r>
            <a:r>
              <a:rPr lang="en-US" b="1" dirty="0"/>
              <a:t> fetal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 In patients with </a:t>
            </a:r>
            <a:r>
              <a:rPr lang="en-US" dirty="0" err="1"/>
              <a:t>oligohydramnios</a:t>
            </a:r>
            <a:r>
              <a:rPr lang="en-US" dirty="0"/>
              <a:t>, we recommend using continuous electronic fetal monitoring, given the increased risk for cord compression. However, most patients will have a normal tracing</a:t>
            </a:r>
          </a:p>
        </p:txBody>
      </p:sp>
    </p:spTree>
    <p:extLst>
      <p:ext uri="{BB962C8B-B14F-4D97-AF65-F5344CB8AC3E}">
        <p14:creationId xmlns:p14="http://schemas.microsoft.com/office/powerpoint/2010/main" val="120678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Polyhydramnios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6443"/>
          </a:xfrm>
        </p:spPr>
        <p:txBody>
          <a:bodyPr/>
          <a:lstStyle/>
          <a:p>
            <a:pPr algn="l" rtl="0"/>
            <a:r>
              <a:rPr lang="en-US" dirty="0" smtClean="0"/>
              <a:t>also </a:t>
            </a:r>
            <a:r>
              <a:rPr lang="en-US" dirty="0"/>
              <a:t>known as </a:t>
            </a:r>
            <a:r>
              <a:rPr lang="en-US" dirty="0" err="1" smtClean="0"/>
              <a:t>hydramnios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refers </a:t>
            </a:r>
            <a:r>
              <a:rPr lang="en-US" dirty="0"/>
              <a:t>to an excessive volume of </a:t>
            </a:r>
            <a:r>
              <a:rPr lang="en-US" dirty="0" smtClean="0"/>
              <a:t>AF</a:t>
            </a:r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should be suspected clinically when uterine size is large for gestational age (fundal height [cm] </a:t>
            </a:r>
            <a:r>
              <a:rPr lang="en-US" dirty="0" smtClean="0"/>
              <a:t>: </a:t>
            </a:r>
            <a:r>
              <a:rPr lang="en-US" dirty="0"/>
              <a:t>exceeds </a:t>
            </a:r>
            <a:r>
              <a:rPr lang="en-US" dirty="0" smtClean="0"/>
              <a:t>weeks </a:t>
            </a:r>
            <a:r>
              <a:rPr lang="en-US" dirty="0"/>
              <a:t>of gestation by &gt;3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Dx</a:t>
            </a:r>
            <a:r>
              <a:rPr lang="en-US" dirty="0" smtClean="0"/>
              <a:t>: </a:t>
            </a:r>
            <a:r>
              <a:rPr lang="en-US" dirty="0" err="1" smtClean="0"/>
              <a:t>sonographic</a:t>
            </a:r>
            <a:r>
              <a:rPr lang="en-US" dirty="0" smtClean="0"/>
              <a:t> </a:t>
            </a:r>
            <a:r>
              <a:rPr lang="en-US" dirty="0"/>
              <a:t>documentation of excessive </a:t>
            </a:r>
            <a:r>
              <a:rPr lang="en-US" dirty="0" smtClean="0"/>
              <a:t>AFV </a:t>
            </a:r>
            <a:r>
              <a:rPr lang="en-US" dirty="0"/>
              <a:t>by a quantitative </a:t>
            </a:r>
            <a:r>
              <a:rPr lang="en-US" dirty="0" smtClean="0"/>
              <a:t>technique :AFI </a:t>
            </a:r>
            <a:r>
              <a:rPr lang="en-US" dirty="0"/>
              <a:t>≥24 cm or single deepest pocket (SDP) ≥8 cm</a:t>
            </a:r>
          </a:p>
        </p:txBody>
      </p:sp>
    </p:spTree>
    <p:extLst>
      <p:ext uri="{BB962C8B-B14F-4D97-AF65-F5344CB8AC3E}">
        <p14:creationId xmlns:p14="http://schemas.microsoft.com/office/powerpoint/2010/main" val="31135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AF </a:t>
            </a:r>
            <a:r>
              <a:rPr lang="en-US" dirty="0"/>
              <a:t>is the liquid that surrounds the fetus after the first few weeks of </a:t>
            </a:r>
            <a:r>
              <a:rPr lang="en-US" dirty="0" smtClean="0"/>
              <a:t>gestation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helps to protect the fetus from trauma to the maternal </a:t>
            </a:r>
            <a:r>
              <a:rPr lang="en-US" dirty="0" smtClean="0"/>
              <a:t>abdomen</a:t>
            </a:r>
            <a:endParaRPr lang="en-US" dirty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cushions the umbilical cord from compression between the fetus and </a:t>
            </a:r>
            <a:r>
              <a:rPr lang="en-US" dirty="0" smtClean="0"/>
              <a:t>uterus</a:t>
            </a:r>
            <a:endParaRPr lang="en-US" dirty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has antibacterial properties that provide some protection from </a:t>
            </a:r>
            <a:r>
              <a:rPr lang="en-US" dirty="0" smtClean="0"/>
              <a:t>infection</a:t>
            </a:r>
            <a:endParaRPr lang="en-US" dirty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serves as a reservoir of fluid and nutrients for the fetus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6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Conditions associated with </a:t>
            </a:r>
            <a:r>
              <a:rPr lang="en-US" b="1" dirty="0" err="1"/>
              <a:t>polyhydramnios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09104"/>
            <a:ext cx="9601196" cy="4159876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Genetic syndromes:</a:t>
            </a:r>
          </a:p>
          <a:p>
            <a:pPr algn="l" rtl="0"/>
            <a:r>
              <a:rPr lang="en-US" dirty="0" smtClean="0"/>
              <a:t>Trisomy </a:t>
            </a:r>
            <a:r>
              <a:rPr lang="en-US" dirty="0"/>
              <a:t>18 or </a:t>
            </a:r>
            <a:r>
              <a:rPr lang="en-US" dirty="0" smtClean="0"/>
              <a:t>21,Prader-Willi,Bartter,Beckwith-WiedemannRASopathy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Noonan syndrome, </a:t>
            </a:r>
            <a:r>
              <a:rPr lang="en-US" dirty="0" err="1"/>
              <a:t>cardiofaciocutaneous</a:t>
            </a:r>
            <a:r>
              <a:rPr lang="en-US" dirty="0"/>
              <a:t> syndrome, Costello syndrome, capillary malformation-</a:t>
            </a:r>
            <a:r>
              <a:rPr lang="en-US" dirty="0" err="1"/>
              <a:t>arteriovenous</a:t>
            </a:r>
            <a:r>
              <a:rPr lang="en-US" dirty="0"/>
              <a:t> malformation, and neurofibromatosis type 1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Fetal neuromuscular disorder that impedes swallowing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myotonic</a:t>
            </a:r>
            <a:r>
              <a:rPr lang="en-US" dirty="0"/>
              <a:t> dystrophy, anencephaly)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88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534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Conditions associated with </a:t>
            </a:r>
            <a:r>
              <a:rPr lang="en-US" b="1" dirty="0" err="1"/>
              <a:t>polyhydramnios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35617"/>
            <a:ext cx="9601196" cy="424025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Fetal </a:t>
            </a:r>
            <a:r>
              <a:rPr lang="en-US" b="1" dirty="0"/>
              <a:t>anomalies</a:t>
            </a:r>
            <a:r>
              <a:rPr lang="en-US" dirty="0"/>
              <a:t> </a:t>
            </a:r>
            <a:r>
              <a:rPr lang="en-US" dirty="0" smtClean="0"/>
              <a:t>:</a:t>
            </a:r>
            <a:r>
              <a:rPr lang="en-US" dirty="0"/>
              <a:t> Fetal anomalies account for approximately one-third of singleton pregnancies with </a:t>
            </a:r>
            <a:r>
              <a:rPr lang="en-US" dirty="0" err="1"/>
              <a:t>polyhydramnios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most common anomalies interfere with fetal swallowing and/or absorption of </a:t>
            </a:r>
            <a:r>
              <a:rPr lang="en-US" dirty="0" smtClean="0"/>
              <a:t>fluid</a:t>
            </a:r>
          </a:p>
          <a:p>
            <a:pPr algn="l" rtl="0"/>
            <a:r>
              <a:rPr lang="en-US" b="1" dirty="0"/>
              <a:t>Fetal structural anomaly that impedes swallowing: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Primary </a:t>
            </a:r>
            <a:r>
              <a:rPr lang="en-US" dirty="0"/>
              <a:t>gastrointestinal obstruction (</a:t>
            </a:r>
            <a:r>
              <a:rPr lang="en-US" dirty="0" err="1"/>
              <a:t>eg</a:t>
            </a:r>
            <a:r>
              <a:rPr lang="en-US" dirty="0"/>
              <a:t>, esophageal or duodenal atresia)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Secondary gastrointestinal obstruction (</a:t>
            </a:r>
            <a:r>
              <a:rPr lang="en-US" dirty="0" err="1"/>
              <a:t>eg</a:t>
            </a:r>
            <a:r>
              <a:rPr lang="en-US" dirty="0"/>
              <a:t>, congenital diaphragmatic hernia, cervical or thoracic mass)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Craniofacial abnormality (</a:t>
            </a:r>
            <a:r>
              <a:rPr lang="en-US" dirty="0" err="1"/>
              <a:t>eg</a:t>
            </a:r>
            <a:r>
              <a:rPr lang="en-US" dirty="0"/>
              <a:t>, cleft lip/palate, facial tumor [</a:t>
            </a:r>
            <a:r>
              <a:rPr lang="en-US" dirty="0" err="1"/>
              <a:t>eg</a:t>
            </a:r>
            <a:r>
              <a:rPr lang="en-US" dirty="0"/>
              <a:t>, oropharyngeal </a:t>
            </a:r>
            <a:r>
              <a:rPr lang="en-US" dirty="0" err="1"/>
              <a:t>teratoma</a:t>
            </a:r>
            <a:r>
              <a:rPr lang="en-US" dirty="0"/>
              <a:t>], </a:t>
            </a:r>
            <a:r>
              <a:rPr lang="en-US" dirty="0" err="1"/>
              <a:t>micrognathia</a:t>
            </a:r>
            <a:r>
              <a:rPr lang="en-US" dirty="0"/>
              <a:t>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3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9854"/>
            <a:ext cx="9601196" cy="8371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Conditions associated with </a:t>
            </a:r>
            <a:r>
              <a:rPr lang="en-US" b="1" dirty="0" err="1"/>
              <a:t>polyhydramnios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880315"/>
            <a:ext cx="9601196" cy="475230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dirty="0"/>
              <a:t>High fetal cardiac output </a:t>
            </a:r>
            <a:r>
              <a:rPr lang="en-US" b="1" dirty="0" smtClean="0"/>
              <a:t>state: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Supraventricular </a:t>
            </a:r>
            <a:r>
              <a:rPr lang="en-US" dirty="0"/>
              <a:t>tachycardia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Severe anemia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alloimmunization</a:t>
            </a:r>
            <a:r>
              <a:rPr lang="en-US" dirty="0"/>
              <a:t>, viral infection [Parvovirus B19, cytomegalovirus], </a:t>
            </a:r>
            <a:r>
              <a:rPr lang="en-US" dirty="0" err="1"/>
              <a:t>hemoglobinopathy</a:t>
            </a:r>
            <a:r>
              <a:rPr lang="en-US" dirty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Fetal or placental mass with </a:t>
            </a:r>
            <a:r>
              <a:rPr lang="en-US" dirty="0" err="1"/>
              <a:t>arteriovenous</a:t>
            </a:r>
            <a:r>
              <a:rPr lang="en-US" dirty="0"/>
              <a:t> shunt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sacrococcygeal</a:t>
            </a:r>
            <a:r>
              <a:rPr lang="en-US" dirty="0"/>
              <a:t> </a:t>
            </a:r>
            <a:r>
              <a:rPr lang="en-US" dirty="0" err="1"/>
              <a:t>teratoma</a:t>
            </a:r>
            <a:r>
              <a:rPr lang="en-US" dirty="0"/>
              <a:t>, large </a:t>
            </a:r>
            <a:r>
              <a:rPr lang="en-US" dirty="0" err="1"/>
              <a:t>chorioangioma</a:t>
            </a:r>
            <a:r>
              <a:rPr lang="en-US" dirty="0" smtClean="0"/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Twin-twin transfusion </a:t>
            </a:r>
            <a:r>
              <a:rPr lang="en-US" dirty="0" smtClean="0"/>
              <a:t>syndrome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Maternal </a:t>
            </a:r>
            <a:r>
              <a:rPr lang="en-US" dirty="0" smtClean="0"/>
              <a:t>DM,</a:t>
            </a:r>
            <a:r>
              <a:rPr lang="en-US" dirty="0"/>
              <a:t> </a:t>
            </a:r>
            <a:r>
              <a:rPr lang="en-US" dirty="0" err="1" smtClean="0"/>
              <a:t>Macrosomia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Hydrops</a:t>
            </a:r>
            <a:r>
              <a:rPr lang="en-US" dirty="0"/>
              <a:t> </a:t>
            </a:r>
            <a:r>
              <a:rPr lang="en-US" dirty="0" err="1" smtClean="0"/>
              <a:t>fetalis</a:t>
            </a:r>
            <a:endParaRPr lang="en-US" dirty="0" smtClean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1" dirty="0"/>
              <a:t>Idiopathic cases</a:t>
            </a:r>
            <a:r>
              <a:rPr lang="en-US" dirty="0"/>
              <a:t> </a:t>
            </a:r>
            <a:r>
              <a:rPr lang="en-US" dirty="0" smtClean="0"/>
              <a:t>:</a:t>
            </a:r>
            <a:r>
              <a:rPr lang="en-US" dirty="0"/>
              <a:t> Approximately 40 percent of </a:t>
            </a:r>
            <a:r>
              <a:rPr lang="en-US" dirty="0" err="1"/>
              <a:t>polyhydramnios</a:t>
            </a:r>
            <a:r>
              <a:rPr lang="en-US" dirty="0"/>
              <a:t> is idiopathic </a:t>
            </a:r>
            <a:endParaRPr lang="en-US" dirty="0" smtClean="0"/>
          </a:p>
          <a:p>
            <a:pPr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22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Fetal growth restriction</a:t>
            </a:r>
            <a:r>
              <a:rPr lang="en-US" dirty="0"/>
              <a:t> </a:t>
            </a:r>
            <a:r>
              <a:rPr lang="en-US" dirty="0" smtClean="0"/>
              <a:t>:</a:t>
            </a:r>
            <a:r>
              <a:rPr lang="en-US" dirty="0"/>
              <a:t> When</a:t>
            </a:r>
            <a:r>
              <a:rPr lang="en-US" b="1" dirty="0"/>
              <a:t> </a:t>
            </a:r>
            <a:r>
              <a:rPr lang="en-US" dirty="0"/>
              <a:t>combined with </a:t>
            </a:r>
            <a:r>
              <a:rPr lang="en-US" dirty="0" err="1"/>
              <a:t>polyhydramnios</a:t>
            </a:r>
            <a:r>
              <a:rPr lang="en-US" dirty="0"/>
              <a:t>, </a:t>
            </a:r>
            <a:r>
              <a:rPr lang="en-US" dirty="0" smtClean="0"/>
              <a:t>FGR </a:t>
            </a:r>
            <a:r>
              <a:rPr lang="en-US" dirty="0"/>
              <a:t>is associated with high morbidity and </a:t>
            </a:r>
            <a:r>
              <a:rPr lang="en-US" dirty="0" smtClean="0"/>
              <a:t>mortality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combination of fetal growth restriction and </a:t>
            </a:r>
            <a:r>
              <a:rPr lang="en-US" dirty="0" err="1"/>
              <a:t>polyhydramnios</a:t>
            </a:r>
            <a:r>
              <a:rPr lang="en-US" dirty="0"/>
              <a:t> is suggestive of trisomy </a:t>
            </a:r>
            <a:r>
              <a:rPr lang="en-US" dirty="0" smtClean="0"/>
              <a:t>18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Neuromuscular disorders</a:t>
            </a:r>
            <a:r>
              <a:rPr lang="en-US" dirty="0"/>
              <a:t> </a:t>
            </a:r>
            <a:r>
              <a:rPr lang="en-US" dirty="0" smtClean="0"/>
              <a:t>:</a:t>
            </a:r>
            <a:r>
              <a:rPr lang="en-US" dirty="0"/>
              <a:t> Fetal neuromuscular disorders, such as anencephaly and </a:t>
            </a:r>
            <a:r>
              <a:rPr lang="en-US" dirty="0" err="1"/>
              <a:t>myotonic</a:t>
            </a:r>
            <a:r>
              <a:rPr lang="en-US" dirty="0"/>
              <a:t> dystrophy, are rare and generally cause </a:t>
            </a:r>
            <a:r>
              <a:rPr lang="en-US" dirty="0" err="1"/>
              <a:t>polyhydramnios</a:t>
            </a:r>
            <a:r>
              <a:rPr lang="en-US" dirty="0"/>
              <a:t> by interfering with swallowing </a:t>
            </a:r>
          </a:p>
        </p:txBody>
      </p:sp>
    </p:spTree>
    <p:extLst>
      <p:ext uri="{BB962C8B-B14F-4D97-AF65-F5344CB8AC3E}">
        <p14:creationId xmlns:p14="http://schemas.microsoft.com/office/powerpoint/2010/main" val="230963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5" y="476518"/>
            <a:ext cx="11475075" cy="5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4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06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POSTDIAGNOSTIC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Detailed</a:t>
            </a:r>
            <a:r>
              <a:rPr lang="en-US" dirty="0"/>
              <a:t> </a:t>
            </a:r>
            <a:r>
              <a:rPr lang="en-US" b="1" dirty="0"/>
              <a:t>medical </a:t>
            </a:r>
            <a:r>
              <a:rPr lang="en-US" b="1" dirty="0" err="1" smtClean="0"/>
              <a:t>Hx</a:t>
            </a:r>
            <a:r>
              <a:rPr lang="en-US" b="1" dirty="0" smtClean="0"/>
              <a:t>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 to evaluate for heritable diseases associated with </a:t>
            </a:r>
            <a:r>
              <a:rPr lang="en-US" dirty="0" err="1" smtClean="0"/>
              <a:t>polyhydramnios</a:t>
            </a:r>
            <a:r>
              <a:rPr lang="en-US" dirty="0" smtClean="0"/>
              <a:t>.:</a:t>
            </a:r>
            <a:r>
              <a:rPr lang="en-US" dirty="0" err="1" smtClean="0"/>
              <a:t>arthrogryposis</a:t>
            </a:r>
            <a:r>
              <a:rPr lang="en-US" dirty="0" smtClean="0"/>
              <a:t> </a:t>
            </a:r>
            <a:r>
              <a:rPr lang="en-US" dirty="0"/>
              <a:t>often presents in the second trimester with </a:t>
            </a:r>
            <a:r>
              <a:rPr lang="en-US" dirty="0" err="1"/>
              <a:t>polyhydramnios</a:t>
            </a:r>
            <a:r>
              <a:rPr lang="en-US" dirty="0"/>
              <a:t> and multiple congenital contractures, </a:t>
            </a:r>
            <a:r>
              <a:rPr lang="en-US" dirty="0" smtClean="0"/>
              <a:t>in ultrasound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personal/family history suggests a hereditary anemia (</a:t>
            </a:r>
            <a:r>
              <a:rPr lang="en-US" dirty="0" err="1"/>
              <a:t>eg</a:t>
            </a:r>
            <a:r>
              <a:rPr lang="en-US" dirty="0"/>
              <a:t>, alpha-thalassemia)</a:t>
            </a:r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0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543154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Evaluate </a:t>
            </a:r>
            <a:r>
              <a:rPr lang="en-US" b="1" dirty="0"/>
              <a:t>for fetal </a:t>
            </a:r>
            <a:r>
              <a:rPr lang="en-US" b="1" dirty="0" err="1"/>
              <a:t>hydrops</a:t>
            </a:r>
            <a:r>
              <a:rPr lang="en-US" dirty="0"/>
              <a:t> </a:t>
            </a:r>
            <a:r>
              <a:rPr lang="en-US" dirty="0" smtClean="0"/>
              <a:t>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err="1"/>
              <a:t>polyhydramnios</a:t>
            </a:r>
            <a:r>
              <a:rPr lang="en-US" dirty="0"/>
              <a:t> is accompanied by </a:t>
            </a:r>
            <a:r>
              <a:rPr lang="en-US" dirty="0" err="1"/>
              <a:t>hydrops</a:t>
            </a:r>
            <a:r>
              <a:rPr lang="en-US" dirty="0"/>
              <a:t>, </a:t>
            </a:r>
            <a:r>
              <a:rPr lang="en-US" dirty="0" smtClean="0"/>
              <a:t>:Fetal </a:t>
            </a:r>
            <a:r>
              <a:rPr lang="en-US" dirty="0"/>
              <a:t>anemia is a common cause of </a:t>
            </a:r>
            <a:r>
              <a:rPr lang="en-US" dirty="0" err="1"/>
              <a:t>hydrops</a:t>
            </a:r>
            <a:r>
              <a:rPr lang="en-US" dirty="0"/>
              <a:t> and has both immune and </a:t>
            </a:r>
            <a:r>
              <a:rPr lang="en-US" dirty="0" err="1"/>
              <a:t>nonimmune</a:t>
            </a:r>
            <a:r>
              <a:rPr lang="en-US" dirty="0"/>
              <a:t> </a:t>
            </a:r>
            <a:r>
              <a:rPr lang="en-US" dirty="0" smtClean="0"/>
              <a:t>etiologies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Measure MCA PSV:</a:t>
            </a:r>
            <a:r>
              <a:rPr lang="en-US" dirty="0"/>
              <a:t> In the initial evaluation of all cases of idiopathic poly before 35 w, even in the absence of </a:t>
            </a:r>
            <a:r>
              <a:rPr lang="en-US" dirty="0" err="1" smtClean="0"/>
              <a:t>hydrops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Evaluate for fetal anomalies</a:t>
            </a:r>
            <a:r>
              <a:rPr lang="en-US" dirty="0"/>
              <a:t> </a:t>
            </a:r>
            <a:r>
              <a:rPr lang="en-US" dirty="0" smtClean="0"/>
              <a:t>:A </a:t>
            </a:r>
            <a:r>
              <a:rPr lang="en-US" dirty="0"/>
              <a:t>detailed </a:t>
            </a:r>
            <a:r>
              <a:rPr lang="en-US" dirty="0" err="1"/>
              <a:t>sonographic</a:t>
            </a:r>
            <a:r>
              <a:rPr lang="en-US" dirty="0"/>
              <a:t> evaluation </a:t>
            </a:r>
            <a:r>
              <a:rPr lang="en-US" dirty="0" smtClean="0"/>
              <a:t>for </a:t>
            </a:r>
            <a:r>
              <a:rPr lang="en-US" dirty="0"/>
              <a:t>fetal </a:t>
            </a:r>
            <a:r>
              <a:rPr lang="en-US" dirty="0" smtClean="0"/>
              <a:t>anomalies</a:t>
            </a:r>
          </a:p>
          <a:p>
            <a:pPr algn="l" rtl="0"/>
            <a:r>
              <a:rPr lang="en-US" b="1" dirty="0"/>
              <a:t>Offer genetic counseling and fetal genetic </a:t>
            </a:r>
            <a:r>
              <a:rPr lang="en-US" b="1" dirty="0" smtClean="0"/>
              <a:t>studies</a:t>
            </a:r>
            <a:r>
              <a:rPr lang="en-US" dirty="0" smtClean="0"/>
              <a:t>: genetic </a:t>
            </a:r>
            <a:r>
              <a:rPr lang="en-US" dirty="0"/>
              <a:t>counseling and offering amniocentesis for fetal microarray in pregnancies with a congenital anomaly or severe </a:t>
            </a:r>
            <a:r>
              <a:rPr lang="en-US" dirty="0" err="1"/>
              <a:t>polyhydramnios</a:t>
            </a:r>
            <a:r>
              <a:rPr lang="en-US" dirty="0"/>
              <a:t> </a:t>
            </a:r>
            <a:endParaRPr lang="en-US" dirty="0" smtClean="0"/>
          </a:p>
          <a:p>
            <a:pPr algn="l" rtl="0"/>
            <a:r>
              <a:rPr lang="en-US" b="1" dirty="0"/>
              <a:t>Screen for</a:t>
            </a:r>
            <a:r>
              <a:rPr lang="en-US" dirty="0"/>
              <a:t> </a:t>
            </a:r>
            <a:r>
              <a:rPr lang="en-US" b="1" dirty="0"/>
              <a:t>maternal</a:t>
            </a:r>
            <a:r>
              <a:rPr lang="en-US" dirty="0"/>
              <a:t> </a:t>
            </a:r>
            <a:r>
              <a:rPr lang="en-US" b="1" dirty="0"/>
              <a:t>diabetes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69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06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22739"/>
            <a:ext cx="9601196" cy="4958365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Many idiopathic cases resolve spontaneously, especially if </a:t>
            </a:r>
            <a:r>
              <a:rPr lang="en-US" dirty="0" smtClean="0"/>
              <a:t>mild. </a:t>
            </a:r>
            <a:r>
              <a:rPr lang="en-US" dirty="0"/>
              <a:t>Transient cases generally have a benign maternal course, but </a:t>
            </a:r>
            <a:r>
              <a:rPr lang="en-US" dirty="0" smtClean="0"/>
              <a:t>associated </a:t>
            </a:r>
            <a:r>
              <a:rPr lang="en-US" dirty="0"/>
              <a:t>with an increased risk for </a:t>
            </a:r>
            <a:r>
              <a:rPr lang="en-US" dirty="0" err="1"/>
              <a:t>macrosomia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Maternal </a:t>
            </a:r>
            <a:r>
              <a:rPr lang="en-US" dirty="0"/>
              <a:t>respiratory compromise</a:t>
            </a:r>
          </a:p>
          <a:p>
            <a:pPr algn="l" rtl="0"/>
            <a:r>
              <a:rPr lang="en-US" dirty="0" smtClean="0"/>
              <a:t>PROM</a:t>
            </a:r>
            <a:endParaRPr lang="en-US" dirty="0"/>
          </a:p>
          <a:p>
            <a:pPr algn="l" rtl="0"/>
            <a:r>
              <a:rPr lang="en-US" dirty="0" smtClean="0"/>
              <a:t>Preterm </a:t>
            </a:r>
            <a:r>
              <a:rPr lang="en-US" dirty="0"/>
              <a:t>labor and birth</a:t>
            </a:r>
          </a:p>
          <a:p>
            <a:pPr algn="l" rtl="0"/>
            <a:r>
              <a:rPr lang="en-US" dirty="0" smtClean="0"/>
              <a:t>Fetal </a:t>
            </a:r>
            <a:r>
              <a:rPr lang="en-US" dirty="0"/>
              <a:t>malposition</a:t>
            </a:r>
          </a:p>
          <a:p>
            <a:pPr algn="l" rtl="0"/>
            <a:r>
              <a:rPr lang="en-US" dirty="0" err="1" smtClean="0"/>
              <a:t>Macrosomia</a:t>
            </a:r>
            <a:r>
              <a:rPr lang="en-US" dirty="0" smtClean="0"/>
              <a:t> </a:t>
            </a:r>
            <a:r>
              <a:rPr lang="en-US" dirty="0"/>
              <a:t>(potentially leading to shoulder dystocia)</a:t>
            </a:r>
          </a:p>
          <a:p>
            <a:pPr algn="l" rtl="0"/>
            <a:r>
              <a:rPr lang="en-US" dirty="0" smtClean="0"/>
              <a:t>Umbilical </a:t>
            </a:r>
            <a:r>
              <a:rPr lang="en-US" dirty="0"/>
              <a:t>cord prolapse</a:t>
            </a:r>
          </a:p>
          <a:p>
            <a:pPr algn="l" rtl="0"/>
            <a:r>
              <a:rPr lang="en-US" dirty="0" smtClean="0"/>
              <a:t>Abruption </a:t>
            </a:r>
            <a:r>
              <a:rPr lang="en-US" dirty="0"/>
              <a:t>(particularly upon membrane rupture)</a:t>
            </a:r>
          </a:p>
          <a:p>
            <a:pPr algn="l" rtl="0"/>
            <a:r>
              <a:rPr lang="en-US" dirty="0" smtClean="0"/>
              <a:t>Longer </a:t>
            </a:r>
            <a:r>
              <a:rPr lang="en-US" dirty="0"/>
              <a:t>second stage of labor</a:t>
            </a:r>
          </a:p>
          <a:p>
            <a:pPr algn="l" rtl="0"/>
            <a:r>
              <a:rPr lang="en-US" dirty="0" smtClean="0"/>
              <a:t>Postpartum </a:t>
            </a:r>
            <a:r>
              <a:rPr lang="en-US" dirty="0"/>
              <a:t>uterine </a:t>
            </a:r>
            <a:r>
              <a:rPr lang="en-US" dirty="0" err="1"/>
              <a:t>atony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7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34861"/>
            <a:ext cx="9601196" cy="412123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Idiopathic </a:t>
            </a:r>
            <a:r>
              <a:rPr lang="en-US" b="1" dirty="0" err="1"/>
              <a:t>polyhydramnios</a:t>
            </a:r>
            <a:r>
              <a:rPr lang="en-US" dirty="0"/>
              <a:t> </a:t>
            </a:r>
            <a:r>
              <a:rPr lang="en-US" dirty="0" smtClean="0"/>
              <a:t>:</a:t>
            </a:r>
            <a:r>
              <a:rPr lang="en-US" dirty="0"/>
              <a:t> 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Depends </a:t>
            </a:r>
            <a:r>
              <a:rPr lang="en-US" dirty="0"/>
              <a:t>upon the </a:t>
            </a:r>
            <a:r>
              <a:rPr lang="en-US" dirty="0" smtClean="0"/>
              <a:t>GA, </a:t>
            </a:r>
            <a:r>
              <a:rPr lang="en-US" dirty="0"/>
              <a:t>severity, and presence of </a:t>
            </a:r>
            <a:r>
              <a:rPr lang="en-US" dirty="0" smtClean="0"/>
              <a:t>symptoms</a:t>
            </a:r>
          </a:p>
          <a:p>
            <a:pPr algn="l" rtl="0"/>
            <a:r>
              <a:rPr lang="en-US" dirty="0" smtClean="0"/>
              <a:t>Mild </a:t>
            </a:r>
            <a:r>
              <a:rPr lang="en-US" dirty="0"/>
              <a:t>to moderate </a:t>
            </a:r>
            <a:r>
              <a:rPr lang="en-US" dirty="0" err="1" smtClean="0"/>
              <a:t>poly:BPP</a:t>
            </a:r>
            <a:r>
              <a:rPr lang="en-US" dirty="0"/>
              <a:t>, </a:t>
            </a:r>
            <a:r>
              <a:rPr lang="en-US" dirty="0" smtClean="0"/>
              <a:t>NST every </a:t>
            </a:r>
            <a:r>
              <a:rPr lang="en-US" dirty="0"/>
              <a:t>1 to 2 </a:t>
            </a:r>
            <a:r>
              <a:rPr lang="en-US" dirty="0" smtClean="0"/>
              <a:t>w </a:t>
            </a:r>
            <a:r>
              <a:rPr lang="en-US" dirty="0"/>
              <a:t>until 37 </a:t>
            </a:r>
            <a:r>
              <a:rPr lang="en-US" dirty="0" smtClean="0"/>
              <a:t>w, </a:t>
            </a:r>
            <a:r>
              <a:rPr lang="en-US" dirty="0"/>
              <a:t>and then weekly from 37 </a:t>
            </a:r>
            <a:r>
              <a:rPr lang="en-US" dirty="0" smtClean="0"/>
              <a:t>w </a:t>
            </a:r>
            <a:r>
              <a:rPr lang="en-US" dirty="0"/>
              <a:t>to </a:t>
            </a:r>
            <a:r>
              <a:rPr lang="en-US" dirty="0" smtClean="0"/>
              <a:t>birth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severe </a:t>
            </a:r>
            <a:r>
              <a:rPr lang="en-US" dirty="0" smtClean="0"/>
              <a:t>: BPPs </a:t>
            </a:r>
            <a:r>
              <a:rPr lang="en-US" dirty="0"/>
              <a:t>(including NST) every week from 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/>
              <a:t>until </a:t>
            </a:r>
            <a:r>
              <a:rPr lang="en-US" dirty="0" smtClean="0"/>
              <a:t>birth</a:t>
            </a:r>
          </a:p>
          <a:p>
            <a:pPr algn="l" rtl="0"/>
            <a:r>
              <a:rPr lang="en-US" dirty="0"/>
              <a:t>In interpreting the BPP score, clinicians should be cautious about conclusions of fetal well-being with a borderline score (6/8) since the two points for amniotic fluid volume (AFV) in these cases are not reassuring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6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5471"/>
            <a:ext cx="9601196" cy="376063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err="1" smtClean="0"/>
              <a:t>Amnioreduction</a:t>
            </a:r>
            <a:r>
              <a:rPr lang="en-US" b="1" dirty="0" smtClean="0"/>
              <a:t> </a:t>
            </a:r>
            <a:r>
              <a:rPr lang="en-US" dirty="0" smtClean="0"/>
              <a:t>:severe </a:t>
            </a:r>
            <a:r>
              <a:rPr lang="en-US" dirty="0"/>
              <a:t>shortness of breath or abdominal discomfort and </a:t>
            </a:r>
            <a:r>
              <a:rPr lang="en-US" dirty="0" smtClean="0"/>
              <a:t> </a:t>
            </a:r>
            <a:r>
              <a:rPr lang="en-US" dirty="0"/>
              <a:t>uterine contractions, we give a short course (48 </a:t>
            </a:r>
            <a:r>
              <a:rPr lang="en-US" dirty="0" smtClean="0"/>
              <a:t>h) </a:t>
            </a:r>
            <a:r>
              <a:rPr lang="en-US" dirty="0"/>
              <a:t>of </a:t>
            </a:r>
            <a:r>
              <a:rPr lang="en-US" dirty="0" smtClean="0">
                <a:hlinkClick r:id="rId2"/>
              </a:rPr>
              <a:t>indomethacin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Indomethacin</a:t>
            </a:r>
            <a:r>
              <a:rPr lang="en-US" dirty="0"/>
              <a:t> </a:t>
            </a:r>
            <a:r>
              <a:rPr lang="en-US" dirty="0" smtClean="0"/>
              <a:t>:</a:t>
            </a:r>
            <a:r>
              <a:rPr lang="en-US" dirty="0"/>
              <a:t> SMFM recommends not  </a:t>
            </a:r>
            <a:r>
              <a:rPr lang="en-US" dirty="0">
                <a:hlinkClick r:id="rId2"/>
              </a:rPr>
              <a:t>indomethacin</a:t>
            </a:r>
            <a:r>
              <a:rPr lang="en-US" dirty="0"/>
              <a:t> for the sole indication of reducing amniotic </a:t>
            </a:r>
            <a:r>
              <a:rPr lang="en-US" dirty="0" smtClean="0"/>
              <a:t>fluid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pregnancies &lt;32 </a:t>
            </a:r>
            <a:r>
              <a:rPr lang="en-US" dirty="0" smtClean="0"/>
              <a:t>w with </a:t>
            </a:r>
            <a:r>
              <a:rPr lang="en-US" dirty="0"/>
              <a:t>preterm labor/uterine irritability, we sometimes use a short course (48 </a:t>
            </a:r>
            <a:r>
              <a:rPr lang="en-US" dirty="0" smtClean="0"/>
              <a:t>h) </a:t>
            </a:r>
            <a:r>
              <a:rPr lang="en-US" dirty="0"/>
              <a:t>of indomethacin for its combined effects of </a:t>
            </a:r>
            <a:r>
              <a:rPr lang="en-US" dirty="0" err="1"/>
              <a:t>tocolysis</a:t>
            </a:r>
            <a:r>
              <a:rPr lang="en-US" dirty="0"/>
              <a:t> and reduction in 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2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ASSESS </a:t>
            </a:r>
            <a:r>
              <a:rPr lang="en-US" b="1" dirty="0" smtClean="0"/>
              <a:t>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57341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Qualitative </a:t>
            </a:r>
            <a:r>
              <a:rPr lang="en-US" dirty="0"/>
              <a:t>or </a:t>
            </a:r>
            <a:r>
              <a:rPr lang="en-US" dirty="0" err="1"/>
              <a:t>semiquantitative</a:t>
            </a:r>
            <a:r>
              <a:rPr lang="en-US" dirty="0"/>
              <a:t> assessment of </a:t>
            </a:r>
            <a:r>
              <a:rPr lang="en-US" dirty="0" smtClean="0"/>
              <a:t>AF </a:t>
            </a:r>
            <a:r>
              <a:rPr lang="en-US" dirty="0"/>
              <a:t>is a standard component of every second- and third-trimester ultrasound examination, regardless of </a:t>
            </a:r>
            <a:r>
              <a:rPr lang="en-US" dirty="0" smtClean="0"/>
              <a:t>indication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Because </a:t>
            </a:r>
            <a:r>
              <a:rPr lang="en-US" dirty="0"/>
              <a:t>it is an indicator of fetal health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Its </a:t>
            </a:r>
            <a:r>
              <a:rPr lang="en-US" dirty="0"/>
              <a:t>assessment </a:t>
            </a:r>
            <a:r>
              <a:rPr lang="en-US" dirty="0" smtClean="0"/>
              <a:t>is useful </a:t>
            </a:r>
            <a:r>
              <a:rPr lang="en-US" dirty="0"/>
              <a:t>for evaluation of pregnancies at risk for an adverse pregnancy outcome </a:t>
            </a:r>
          </a:p>
        </p:txBody>
      </p:sp>
    </p:spTree>
    <p:extLst>
      <p:ext uri="{BB962C8B-B14F-4D97-AF65-F5344CB8AC3E}">
        <p14:creationId xmlns:p14="http://schemas.microsoft.com/office/powerpoint/2010/main" val="2749942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2426"/>
          </a:xfrm>
        </p:spPr>
        <p:txBody>
          <a:bodyPr/>
          <a:lstStyle/>
          <a:p>
            <a:r>
              <a:rPr lang="en-US" b="1" dirty="0"/>
              <a:t>Timing of delivery</a:t>
            </a:r>
            <a:r>
              <a:rPr lang="en-US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Mild to moderate </a:t>
            </a:r>
            <a:r>
              <a:rPr lang="en-US" b="1" dirty="0" smtClean="0"/>
              <a:t>poly</a:t>
            </a:r>
            <a:r>
              <a:rPr lang="en-US" dirty="0"/>
              <a:t> </a:t>
            </a:r>
            <a:r>
              <a:rPr lang="en-US" dirty="0" smtClean="0"/>
              <a:t>: </a:t>
            </a:r>
            <a:r>
              <a:rPr lang="en-US" dirty="0"/>
              <a:t>In patients with mild to moderate idiopathic </a:t>
            </a:r>
            <a:r>
              <a:rPr lang="en-US" dirty="0" err="1"/>
              <a:t>polyhydramnios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normal </a:t>
            </a:r>
            <a:r>
              <a:rPr lang="en-US" dirty="0" smtClean="0"/>
              <a:t>BPPs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Induce </a:t>
            </a:r>
            <a:r>
              <a:rPr lang="en-US" dirty="0"/>
              <a:t>labor at </a:t>
            </a:r>
            <a:r>
              <a:rPr lang="en-US" dirty="0" smtClean="0"/>
              <a:t>39 </a:t>
            </a:r>
            <a:r>
              <a:rPr lang="en-US" dirty="0"/>
              <a:t>to </a:t>
            </a:r>
            <a:r>
              <a:rPr lang="en-US" dirty="0" smtClean="0"/>
              <a:t>40 as </a:t>
            </a:r>
            <a:r>
              <a:rPr lang="en-US" dirty="0"/>
              <a:t>the risk of fetal death appears to increase significantly at </a:t>
            </a:r>
            <a:r>
              <a:rPr lang="en-US" dirty="0" smtClean="0"/>
              <a:t>term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27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b="1" dirty="0"/>
              <a:t>Timing of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53716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Severe </a:t>
            </a:r>
            <a:r>
              <a:rPr lang="en-US" dirty="0"/>
              <a:t> </a:t>
            </a:r>
            <a:r>
              <a:rPr lang="en-US" b="1" dirty="0"/>
              <a:t>idiopathic</a:t>
            </a:r>
            <a:r>
              <a:rPr lang="en-US" dirty="0"/>
              <a:t> </a:t>
            </a:r>
            <a:r>
              <a:rPr lang="en-US" b="1" dirty="0" smtClean="0"/>
              <a:t> poly: </a:t>
            </a:r>
            <a:r>
              <a:rPr lang="en-US" dirty="0" smtClean="0"/>
              <a:t>Induction </a:t>
            </a:r>
            <a:r>
              <a:rPr lang="en-US" dirty="0"/>
              <a:t>of labor at </a:t>
            </a:r>
            <a:r>
              <a:rPr lang="en-US" dirty="0" smtClean="0"/>
              <a:t>37 w </a:t>
            </a:r>
            <a:r>
              <a:rPr lang="en-US" dirty="0"/>
              <a:t>to minimize the risk of umbilical cord prolapse and/or abruption in </a:t>
            </a:r>
            <a:r>
              <a:rPr lang="en-US" dirty="0" smtClean="0"/>
              <a:t>spontaneous PROM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Earlier </a:t>
            </a:r>
            <a:r>
              <a:rPr lang="en-US" dirty="0"/>
              <a:t>delivery on a case-by-case basis to patients between </a:t>
            </a:r>
            <a:r>
              <a:rPr lang="en-US" dirty="0" smtClean="0"/>
              <a:t>34 </a:t>
            </a:r>
            <a:r>
              <a:rPr lang="en-US" dirty="0"/>
              <a:t>and </a:t>
            </a:r>
            <a:r>
              <a:rPr lang="en-US" dirty="0" smtClean="0"/>
              <a:t>37 w if </a:t>
            </a:r>
            <a:r>
              <a:rPr lang="en-US" dirty="0"/>
              <a:t>symptoms are intolerable and </a:t>
            </a:r>
            <a:r>
              <a:rPr lang="en-US" dirty="0" smtClean="0"/>
              <a:t>not respond to </a:t>
            </a:r>
            <a:r>
              <a:rPr lang="en-US" dirty="0" err="1" smtClean="0"/>
              <a:t>amnioreduction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Delivery at </a:t>
            </a:r>
            <a:r>
              <a:rPr lang="en-US" dirty="0" smtClean="0"/>
              <a:t>tertiary </a:t>
            </a:r>
            <a:r>
              <a:rPr lang="en-US" dirty="0"/>
              <a:t>center </a:t>
            </a:r>
            <a:r>
              <a:rPr lang="en-US" dirty="0" smtClean="0"/>
              <a:t>in severe </a:t>
            </a:r>
            <a:r>
              <a:rPr lang="en-US" dirty="0"/>
              <a:t>idiopathic </a:t>
            </a:r>
            <a:r>
              <a:rPr lang="en-US" dirty="0" smtClean="0"/>
              <a:t>poly </a:t>
            </a:r>
            <a:r>
              <a:rPr lang="en-US" dirty="0"/>
              <a:t>since clinically important fetal abnormalities may not </a:t>
            </a:r>
            <a:r>
              <a:rPr lang="en-US" dirty="0" smtClean="0"/>
              <a:t>identified </a:t>
            </a:r>
            <a:r>
              <a:rPr lang="en-US" dirty="0"/>
              <a:t>prenatally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20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18" y="489398"/>
            <a:ext cx="11191741" cy="58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78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38648"/>
            <a:ext cx="9601196" cy="2833352"/>
          </a:xfrm>
        </p:spPr>
        <p:txBody>
          <a:bodyPr/>
          <a:lstStyle/>
          <a:p>
            <a:r>
              <a:rPr lang="en-US" dirty="0" smtClean="0"/>
              <a:t>Thanks for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Oligohydramnios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Oligohydramnios</a:t>
            </a:r>
            <a:r>
              <a:rPr lang="en-US" dirty="0"/>
              <a:t> refers to </a:t>
            </a:r>
            <a:r>
              <a:rPr lang="en-US" dirty="0" smtClean="0"/>
              <a:t>AFV </a:t>
            </a:r>
            <a:r>
              <a:rPr lang="en-US" dirty="0"/>
              <a:t>that is less than the </a:t>
            </a:r>
            <a:r>
              <a:rPr lang="en-US" dirty="0" smtClean="0"/>
              <a:t>min </a:t>
            </a:r>
            <a:r>
              <a:rPr lang="en-US" dirty="0"/>
              <a:t>expected for </a:t>
            </a:r>
            <a:r>
              <a:rPr lang="en-US" dirty="0" smtClean="0"/>
              <a:t>GA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</a:t>
            </a:r>
            <a:r>
              <a:rPr lang="en-US" dirty="0"/>
              <a:t>is diagnosed by ultrasound examination, preferably based on an objective measurement </a:t>
            </a:r>
            <a:r>
              <a:rPr lang="en-US" dirty="0" smtClean="0"/>
              <a:t>AFI </a:t>
            </a:r>
            <a:r>
              <a:rPr lang="en-US" dirty="0"/>
              <a:t>≤5 cm or </a:t>
            </a:r>
            <a:r>
              <a:rPr lang="en-US" dirty="0" smtClean="0"/>
              <a:t>SDP </a:t>
            </a:r>
            <a:r>
              <a:rPr lang="en-US" dirty="0"/>
              <a:t>&lt;2 </a:t>
            </a:r>
            <a:r>
              <a:rPr lang="en-US" dirty="0" smtClean="0"/>
              <a:t>cm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but a subjective assessment of reduced AFV is also acceptable</a:t>
            </a:r>
          </a:p>
        </p:txBody>
      </p:sp>
    </p:spTree>
    <p:extLst>
      <p:ext uri="{BB962C8B-B14F-4D97-AF65-F5344CB8AC3E}">
        <p14:creationId xmlns:p14="http://schemas.microsoft.com/office/powerpoint/2010/main" val="10246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1214"/>
          </a:xfrm>
        </p:spPr>
        <p:txBody>
          <a:bodyPr/>
          <a:lstStyle/>
          <a:p>
            <a:r>
              <a:rPr lang="en-US" b="1" dirty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9255"/>
            <a:ext cx="9601196" cy="4108361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Maternal</a:t>
            </a:r>
          </a:p>
          <a:p>
            <a:pPr algn="l" rtl="0"/>
            <a:r>
              <a:rPr lang="en-US" dirty="0"/>
              <a:t>Medical or obstetric conditions associated with </a:t>
            </a:r>
            <a:r>
              <a:rPr lang="en-US" dirty="0" err="1"/>
              <a:t>uteroplacental</a:t>
            </a:r>
            <a:r>
              <a:rPr lang="en-US" dirty="0"/>
              <a:t> </a:t>
            </a:r>
            <a:r>
              <a:rPr lang="en-US" dirty="0" smtClean="0"/>
              <a:t>insufficiency: preeclampsia</a:t>
            </a:r>
            <a:r>
              <a:rPr lang="en-US" dirty="0"/>
              <a:t>, chronic hypertension, collagen vascular disease, nephropathy, </a:t>
            </a:r>
            <a:r>
              <a:rPr lang="en-US" dirty="0" smtClean="0"/>
              <a:t>thrombophilia</a:t>
            </a:r>
          </a:p>
          <a:p>
            <a:pPr algn="l" rtl="0"/>
            <a:r>
              <a:rPr lang="en-US" dirty="0"/>
              <a:t>Medications </a:t>
            </a:r>
            <a:r>
              <a:rPr lang="en-US" dirty="0" smtClean="0"/>
              <a:t>:angiotensin </a:t>
            </a:r>
            <a:r>
              <a:rPr lang="en-US" dirty="0"/>
              <a:t>converting enzyme inhibitors, </a:t>
            </a:r>
            <a:r>
              <a:rPr lang="en-US" dirty="0" smtClean="0"/>
              <a:t>NSAIDs, </a:t>
            </a:r>
            <a:r>
              <a:rPr lang="en-US" dirty="0" err="1" smtClean="0"/>
              <a:t>trastuzumab</a:t>
            </a:r>
            <a:endParaRPr lang="en-US" dirty="0" smtClean="0"/>
          </a:p>
          <a:p>
            <a:pPr algn="l" rtl="0"/>
            <a:r>
              <a:rPr lang="en-US" dirty="0"/>
              <a:t>Diabetes insipidus (rare cases have presented with </a:t>
            </a:r>
            <a:r>
              <a:rPr lang="en-US" dirty="0" err="1"/>
              <a:t>oligohydramnios</a:t>
            </a:r>
            <a:r>
              <a:rPr lang="en-US" dirty="0"/>
              <a:t> that improve upon maternal treatment with </a:t>
            </a:r>
            <a:r>
              <a:rPr lang="en-US" dirty="0" err="1"/>
              <a:t>desmopressin</a:t>
            </a:r>
            <a:r>
              <a:rPr lang="en-US" dirty="0"/>
              <a:t>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1027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Placental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Abruption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Twin to twin transfusion (</a:t>
            </a:r>
            <a:r>
              <a:rPr lang="en-US" dirty="0" err="1"/>
              <a:t>ie</a:t>
            </a:r>
            <a:r>
              <a:rPr lang="en-US" dirty="0"/>
              <a:t>, twin </a:t>
            </a:r>
            <a:r>
              <a:rPr lang="en-US" dirty="0" err="1"/>
              <a:t>polyhydramnios-oligohydramnios</a:t>
            </a:r>
            <a:r>
              <a:rPr lang="en-US" dirty="0"/>
              <a:t> sequence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Placental thrombosis or infarction</a:t>
            </a:r>
          </a:p>
        </p:txBody>
      </p:sp>
    </p:spTree>
    <p:extLst>
      <p:ext uri="{BB962C8B-B14F-4D97-AF65-F5344CB8AC3E}">
        <p14:creationId xmlns:p14="http://schemas.microsoft.com/office/powerpoint/2010/main" val="184151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33789"/>
          </a:xfrm>
        </p:spPr>
        <p:txBody>
          <a:bodyPr/>
          <a:lstStyle/>
          <a:p>
            <a:r>
              <a:rPr lang="en-US" b="1" dirty="0"/>
              <a:t>Fetal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47741"/>
            <a:ext cx="9601196" cy="448184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Chromosomal </a:t>
            </a:r>
            <a:r>
              <a:rPr lang="en-US" dirty="0" smtClean="0"/>
              <a:t>abnormalities</a:t>
            </a:r>
          </a:p>
          <a:p>
            <a:pPr algn="l" rtl="0"/>
            <a:r>
              <a:rPr lang="en-US" dirty="0"/>
              <a:t>Congenital abnormalities, especially those associated with impaired urine production or </a:t>
            </a:r>
            <a:r>
              <a:rPr lang="en-US" dirty="0" smtClean="0"/>
              <a:t>excretion</a:t>
            </a:r>
          </a:p>
          <a:p>
            <a:pPr algn="l" rtl="0"/>
            <a:r>
              <a:rPr lang="en-US" dirty="0"/>
              <a:t>Growth </a:t>
            </a:r>
            <a:r>
              <a:rPr lang="en-US" dirty="0" smtClean="0"/>
              <a:t>restriction</a:t>
            </a:r>
          </a:p>
          <a:p>
            <a:pPr algn="l" rtl="0"/>
            <a:r>
              <a:rPr lang="en-US" dirty="0" smtClean="0"/>
              <a:t>Demise</a:t>
            </a:r>
          </a:p>
          <a:p>
            <a:pPr algn="l" rtl="0"/>
            <a:r>
              <a:rPr lang="en-US" dirty="0" err="1"/>
              <a:t>Postterm</a:t>
            </a:r>
            <a:r>
              <a:rPr lang="en-US" dirty="0"/>
              <a:t> </a:t>
            </a:r>
            <a:r>
              <a:rPr lang="en-US" dirty="0" smtClean="0"/>
              <a:t>pregnancy</a:t>
            </a:r>
          </a:p>
          <a:p>
            <a:pPr algn="l" rtl="0"/>
            <a:r>
              <a:rPr lang="en-US" dirty="0"/>
              <a:t>Ruptured fetal </a:t>
            </a:r>
            <a:r>
              <a:rPr lang="en-US" dirty="0" smtClean="0"/>
              <a:t>membranes</a:t>
            </a:r>
          </a:p>
          <a:p>
            <a:pPr algn="l" rtl="0"/>
            <a:r>
              <a:rPr lang="en-US" dirty="0" smtClean="0"/>
              <a:t>Infection</a:t>
            </a:r>
          </a:p>
          <a:p>
            <a:pPr algn="l" rtl="0"/>
            <a:r>
              <a:rPr lang="en-US" b="1" dirty="0"/>
              <a:t>Idiopathic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0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278" y="351067"/>
            <a:ext cx="9601196" cy="1303867"/>
          </a:xfrm>
        </p:spPr>
        <p:txBody>
          <a:bodyPr/>
          <a:lstStyle/>
          <a:p>
            <a:r>
              <a:rPr lang="en-US" dirty="0"/>
              <a:t>fetal 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54934"/>
            <a:ext cx="9601196" cy="4797381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Fetal </a:t>
            </a:r>
            <a:r>
              <a:rPr lang="en-US" dirty="0"/>
              <a:t>prognosis depends on several </a:t>
            </a:r>
            <a:r>
              <a:rPr lang="en-US" dirty="0" smtClean="0"/>
              <a:t>factors: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particularly  underlying cause</a:t>
            </a:r>
            <a:r>
              <a:rPr lang="en-US" dirty="0"/>
              <a:t>, severity (reduced versus no amniotic fluid), </a:t>
            </a:r>
            <a:r>
              <a:rPr lang="en-US" dirty="0" smtClean="0"/>
              <a:t>GA 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Because </a:t>
            </a:r>
            <a:r>
              <a:rPr lang="en-US" dirty="0"/>
              <a:t>an adequate </a:t>
            </a:r>
            <a:r>
              <a:rPr lang="en-US" dirty="0" smtClean="0"/>
              <a:t>AF </a:t>
            </a:r>
            <a:r>
              <a:rPr lang="en-US" dirty="0"/>
              <a:t>is critical to normal fetal movement and second-trimester lung development and for cushioning the fetus and umbilical cord from uterine </a:t>
            </a:r>
            <a:r>
              <a:rPr lang="en-US" dirty="0" smtClean="0"/>
              <a:t>compression</a:t>
            </a:r>
          </a:p>
          <a:p>
            <a:pPr algn="l" rtl="0"/>
            <a:r>
              <a:rPr lang="en-US" dirty="0" err="1" smtClean="0"/>
              <a:t>Oligohydramnios</a:t>
            </a:r>
            <a:r>
              <a:rPr lang="en-US" dirty="0" smtClean="0"/>
              <a:t> </a:t>
            </a:r>
            <a:r>
              <a:rPr lang="en-US" dirty="0"/>
              <a:t>from any cause are at risk for pulmonary hypoplasia (if second-trimester </a:t>
            </a:r>
            <a:r>
              <a:rPr lang="en-US" dirty="0" err="1"/>
              <a:t>oligohydramnios</a:t>
            </a:r>
            <a:r>
              <a:rPr lang="en-US" dirty="0"/>
              <a:t>), fetal deformation (if prolonged </a:t>
            </a:r>
            <a:r>
              <a:rPr lang="en-US" dirty="0" err="1"/>
              <a:t>oligohydramnios</a:t>
            </a:r>
            <a:r>
              <a:rPr lang="en-US" dirty="0"/>
              <a:t>), and umbilical cord compression. </a:t>
            </a:r>
            <a:endParaRPr lang="en-US" dirty="0" smtClean="0"/>
          </a:p>
          <a:p>
            <a:pPr algn="l" rtl="0"/>
            <a:r>
              <a:rPr lang="en-US" dirty="0" smtClean="0"/>
              <a:t>Increased </a:t>
            </a:r>
            <a:r>
              <a:rPr lang="en-US" dirty="0"/>
              <a:t>risk for fetal or neonatal </a:t>
            </a:r>
            <a:r>
              <a:rPr lang="en-US" dirty="0" smtClean="0"/>
              <a:t>death:</a:t>
            </a:r>
          </a:p>
          <a:p>
            <a:pPr marL="0" indent="0" algn="l" rtl="0">
              <a:buNone/>
            </a:pPr>
            <a:r>
              <a:rPr lang="en-US" dirty="0" smtClean="0"/>
              <a:t>related </a:t>
            </a:r>
            <a:r>
              <a:rPr lang="en-US" dirty="0"/>
              <a:t>to the underlying cause of the reduced </a:t>
            </a:r>
            <a:r>
              <a:rPr lang="en-US" dirty="0" smtClean="0"/>
              <a:t>AF, </a:t>
            </a:r>
            <a:r>
              <a:rPr lang="en-US" dirty="0"/>
              <a:t>the </a:t>
            </a:r>
            <a:r>
              <a:rPr lang="en-US" dirty="0" err="1"/>
              <a:t>sequalae</a:t>
            </a:r>
            <a:r>
              <a:rPr lang="en-US" dirty="0"/>
              <a:t> of reduced </a:t>
            </a:r>
            <a:r>
              <a:rPr lang="en-US" dirty="0" smtClean="0"/>
              <a:t>AF, </a:t>
            </a:r>
            <a:r>
              <a:rPr lang="en-US" dirty="0"/>
              <a:t>or both</a:t>
            </a:r>
          </a:p>
        </p:txBody>
      </p:sp>
    </p:spTree>
    <p:extLst>
      <p:ext uri="{BB962C8B-B14F-4D97-AF65-F5344CB8AC3E}">
        <p14:creationId xmlns:p14="http://schemas.microsoft.com/office/powerpoint/2010/main" val="351294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4" y="0"/>
            <a:ext cx="9454164" cy="1648497"/>
          </a:xfrm>
        </p:spPr>
        <p:txBody>
          <a:bodyPr>
            <a:normAutofit/>
          </a:bodyPr>
          <a:lstStyle/>
          <a:p>
            <a:r>
              <a:rPr lang="en-US" b="1" dirty="0"/>
              <a:t>Second trimester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326525"/>
            <a:ext cx="9601196" cy="5100034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 By the beginning of the second trimester, fetal urine is being produced and entering the amniotic sac. Therefore, congenital anomalies related to the fetal kidney and urinary tract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Maternal and placental factors, as well as ROM (traumatic or spontaneous), are also common causes of </a:t>
            </a:r>
            <a:r>
              <a:rPr lang="en-US" dirty="0" err="1" smtClean="0"/>
              <a:t>oligohydramnios</a:t>
            </a:r>
            <a:r>
              <a:rPr lang="en-US" dirty="0" smtClean="0"/>
              <a:t> in 2 trimester </a:t>
            </a:r>
          </a:p>
          <a:p>
            <a:pPr algn="l" rtl="0"/>
            <a:endParaRPr lang="en-US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/>
              <a:t>Fetal </a:t>
            </a:r>
            <a:r>
              <a:rPr lang="en-US" dirty="0"/>
              <a:t>anomaly </a:t>
            </a:r>
            <a:r>
              <a:rPr lang="en-US" dirty="0" smtClean="0"/>
              <a:t>,</a:t>
            </a:r>
            <a:r>
              <a:rPr lang="en-US" dirty="0" err="1" smtClean="0"/>
              <a:t>PPROM,Placental</a:t>
            </a:r>
            <a:r>
              <a:rPr lang="en-US" dirty="0" smtClean="0"/>
              <a:t> </a:t>
            </a:r>
            <a:r>
              <a:rPr lang="en-US" dirty="0"/>
              <a:t>abruption </a:t>
            </a:r>
            <a:r>
              <a:rPr lang="en-US" dirty="0" smtClean="0"/>
              <a:t>, FGR</a:t>
            </a:r>
            <a:r>
              <a:rPr lang="en-US" dirty="0"/>
              <a:t>, </a:t>
            </a:r>
            <a:r>
              <a:rPr lang="en-US" dirty="0" smtClean="0"/>
              <a:t>Idiopathic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dirty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The pregnancy outcome </a:t>
            </a:r>
            <a:r>
              <a:rPr lang="en-US" dirty="0" smtClean="0"/>
              <a:t>: </a:t>
            </a:r>
            <a:r>
              <a:rPr lang="en-US" dirty="0"/>
              <a:t>generally poor due to fetal or neonatal death or pregnancy termination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04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717</TotalTime>
  <Words>969</Words>
  <Application>Microsoft Office PowerPoint</Application>
  <PresentationFormat>Widescreen</PresentationFormat>
  <Paragraphs>193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Garamond</vt:lpstr>
      <vt:lpstr>Wingdings</vt:lpstr>
      <vt:lpstr>Organic</vt:lpstr>
      <vt:lpstr>Amniotic Fluid Abnormalitis</vt:lpstr>
      <vt:lpstr>INTRODUCTION </vt:lpstr>
      <vt:lpstr>WHEN TO ASSESS AF</vt:lpstr>
      <vt:lpstr>Oligohydramnios</vt:lpstr>
      <vt:lpstr>ETIOLOGY</vt:lpstr>
      <vt:lpstr>Placental</vt:lpstr>
      <vt:lpstr>Fetal</vt:lpstr>
      <vt:lpstr>fetal prognosis</vt:lpstr>
      <vt:lpstr>Second trimester </vt:lpstr>
      <vt:lpstr>Third trimester</vt:lpstr>
      <vt:lpstr>MANAGEMENT</vt:lpstr>
      <vt:lpstr>Ultrasound</vt:lpstr>
      <vt:lpstr>Genetic testing</vt:lpstr>
      <vt:lpstr>Diagnostic maternal hydration </vt:lpstr>
      <vt:lpstr>Laboratory testing</vt:lpstr>
      <vt:lpstr>Oligohydramnios after amniocentesis</vt:lpstr>
      <vt:lpstr>Timing of delivery </vt:lpstr>
      <vt:lpstr>Intrapartum fetal monitoring</vt:lpstr>
      <vt:lpstr>Polyhydramnios</vt:lpstr>
      <vt:lpstr>Conditions associated with polyhydramnios</vt:lpstr>
      <vt:lpstr>Conditions associated with polyhydramnios</vt:lpstr>
      <vt:lpstr>Conditions associated with polyhydramnios</vt:lpstr>
      <vt:lpstr>PowerPoint Presentation</vt:lpstr>
      <vt:lpstr>PowerPoint Presentation</vt:lpstr>
      <vt:lpstr>POSTDIAGNOSTIC EVALUATION</vt:lpstr>
      <vt:lpstr>PowerPoint Presentation</vt:lpstr>
      <vt:lpstr>OUTCOME</vt:lpstr>
      <vt:lpstr>Management</vt:lpstr>
      <vt:lpstr>MANAGEMENT</vt:lpstr>
      <vt:lpstr>Timing of delivery </vt:lpstr>
      <vt:lpstr>Timing of delivery</vt:lpstr>
      <vt:lpstr>PowerPoint Presentation</vt:lpstr>
      <vt:lpstr>Thanks for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vaginal bleeding in pregnant women in third trimester</dc:title>
  <dc:creator>companydirectorr</dc:creator>
  <cp:lastModifiedBy>آزاده شعبانی</cp:lastModifiedBy>
  <cp:revision>74</cp:revision>
  <dcterms:created xsi:type="dcterms:W3CDTF">2019-04-13T11:51:42Z</dcterms:created>
  <dcterms:modified xsi:type="dcterms:W3CDTF">2023-08-30T10:37:18Z</dcterms:modified>
</cp:coreProperties>
</file>